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y="5143500" cx="9144000"/>
  <p:notesSz cx="6858000" cy="9144000"/>
  <p:embeddedFontLst>
    <p:embeddedFont>
      <p:font typeface="Roboto"/>
      <p:regular r:id="rId19"/>
      <p:bold r:id="rId20"/>
      <p:italic r:id="rId21"/>
      <p:boldItalic r:id="rId22"/>
    </p:embeddedFont>
    <p:embeddedFont>
      <p:font typeface="Chelsea Market"/>
      <p:regular r:id="rId23"/>
    </p:embeddedFont>
    <p:embeddedFont>
      <p:font typeface="Comfortaa"/>
      <p:regular r:id="rId24"/>
      <p:bold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C1923AF-CCC0-4D40-8E43-819797733169}">
  <a:tblStyle styleId="{7C1923AF-CCC0-4D40-8E43-819797733169}" styleName="Table_0">
    <a:wholeTbl>
      <a:tcTxStyle>
        <a:font>
          <a:latin typeface="Arial"/>
          <a:ea typeface="Arial"/>
          <a:cs typeface="Arial"/>
        </a:font>
        <a:srgbClr val="000000"/>
      </a:tcTxStyle>
      <a:tcStyle>
        <a:tcBdr>
          <a:left>
            <a:ln cap="flat" cmpd="sng">
              <a:solidFill>
                <a:srgbClr val="000000"/>
              </a:solidFill>
              <a:prstDash val="solid"/>
              <a:round/>
              <a:headEnd len="sm" w="sm" type="none"/>
              <a:tailEnd len="sm" w="sm" type="none"/>
            </a:ln>
          </a:left>
          <a:right>
            <a:ln cap="flat" cmpd="sng">
              <a:solidFill>
                <a:srgbClr val="000000"/>
              </a:solidFill>
              <a:prstDash val="solid"/>
              <a:round/>
              <a:headEnd len="sm" w="sm" type="none"/>
              <a:tailEnd len="sm" w="sm" type="none"/>
            </a:ln>
          </a:right>
          <a:top>
            <a:ln cap="flat" cmpd="sng">
              <a:solidFill>
                <a:srgbClr val="000000"/>
              </a:solidFill>
              <a:prstDash val="solid"/>
              <a:round/>
              <a:headEnd len="sm" w="sm" type="none"/>
              <a:tailEnd len="sm" w="sm" type="none"/>
            </a:ln>
          </a:top>
          <a:bottom>
            <a:ln cap="flat" cmpd="sng">
              <a:solidFill>
                <a:srgbClr val="000000"/>
              </a:solidFill>
              <a:prstDash val="solid"/>
              <a:round/>
              <a:headEnd len="sm" w="sm" type="none"/>
              <a:tailEnd len="sm" w="sm" type="none"/>
            </a:ln>
          </a:bottom>
          <a:insideH>
            <a:ln cap="flat" cmpd="sng">
              <a:solidFill>
                <a:srgbClr val="000000"/>
              </a:solidFill>
              <a:prstDash val="solid"/>
              <a:round/>
              <a:headEnd len="sm" w="sm" type="none"/>
              <a:tailEnd len="sm" w="sm" type="none"/>
            </a:ln>
          </a:insideH>
          <a:insideV>
            <a:ln cap="flat" cmpd="sng">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fntdata"/><Relationship Id="rId22" Type="http://schemas.openxmlformats.org/officeDocument/2006/relationships/font" Target="fonts/Roboto-boldItalic.fntdata"/><Relationship Id="rId21" Type="http://schemas.openxmlformats.org/officeDocument/2006/relationships/font" Target="fonts/Roboto-italic.fntdata"/><Relationship Id="rId24" Type="http://schemas.openxmlformats.org/officeDocument/2006/relationships/font" Target="fonts/Comfortaa-regular.fntdata"/><Relationship Id="rId23" Type="http://schemas.openxmlformats.org/officeDocument/2006/relationships/font" Target="fonts/ChelseaMarket-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5" Type="http://schemas.openxmlformats.org/officeDocument/2006/relationships/font" Target="fonts/Comfortaa-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font" Target="fonts/Roboto-regular.fntdata"/><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embed/yS1Rk4CMpSE"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embed/wtq7hvjgkh4"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seekpng.com/png/detail/9-98301_png-question-marks-transparent-background-question-mark-clipart.png"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24d285c40b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24d285c40b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Link to Video: </a:t>
            </a:r>
            <a:r>
              <a:rPr lang="en" u="sng">
                <a:solidFill>
                  <a:schemeClr val="hlink"/>
                </a:solidFill>
                <a:hlinkClick r:id="rId2"/>
              </a:rPr>
              <a:t>https://www.youtube.com/embed/yS1Rk4CMpSE</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24d285c40b3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24d285c40b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Link to video: </a:t>
            </a:r>
            <a:r>
              <a:rPr lang="en" u="sng">
                <a:solidFill>
                  <a:schemeClr val="hlink"/>
                </a:solidFill>
                <a:hlinkClick r:id="rId2"/>
              </a:rPr>
              <a:t>https://www.youtube.com/embed/wtq7hvjgkh4</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4d285c40b3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4d285c40b3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Introduce Questions to Investigate </a:t>
            </a:r>
            <a:endParaRPr>
              <a:solidFill>
                <a:schemeClr val="dk1"/>
              </a:solidFill>
            </a:endParaRPr>
          </a:p>
          <a:p>
            <a:pPr indent="0" lvl="0" marL="0" rtl="0" algn="l">
              <a:spcBef>
                <a:spcPts val="0"/>
              </a:spcBef>
              <a:spcAft>
                <a:spcPts val="0"/>
              </a:spcAft>
              <a:buClr>
                <a:schemeClr val="dk1"/>
              </a:buClr>
              <a:buSzPts val="1100"/>
              <a:buFont typeface="Arial"/>
              <a:buNone/>
            </a:pPr>
            <a:r>
              <a:t/>
            </a:r>
            <a:endParaRPr b="1" i="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Image Source: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Question Mark: </a:t>
            </a:r>
            <a:r>
              <a:rPr lang="en" u="sng">
                <a:solidFill>
                  <a:schemeClr val="hlink"/>
                </a:solidFill>
                <a:hlinkClick r:id="rId2"/>
              </a:rPr>
              <a:t>https://www.seekpng.com/png/detail/9-98301_png-question-marks-transparent-background-question-mark-clipart.png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24f7477467d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24f7477467d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b="1" i="1">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24e4fb9b831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24e4fb9b831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24e4fb9b831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24e4fb9b831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24e4fb9b831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24e4fb9b831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4e4fb9b831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4e4fb9b831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4e4fb9b831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24e4fb9b831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24e4fb9b831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24e4fb9b831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24f7477467d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24f7477467d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Sample exit ticket for student feedback.</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www.youtube.com/watch?v=yS1Rk4CMpSE" TargetMode="Externa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hyperlink" Target="http://www.youtube.com/watch?v=wtq7hvjgkh4" TargetMode="Externa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0.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1.png"/><Relationship Id="rId4" Type="http://schemas.openxmlformats.org/officeDocument/2006/relationships/image" Target="../media/image17.png"/><Relationship Id="rId5" Type="http://schemas.openxmlformats.org/officeDocument/2006/relationships/image" Target="../media/image11.png"/><Relationship Id="rId6"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9.png"/><Relationship Id="rId4" Type="http://schemas.openxmlformats.org/officeDocument/2006/relationships/image" Target="../media/image1.png"/><Relationship Id="rId5"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3.png"/><Relationship Id="rId5" Type="http://schemas.openxmlformats.org/officeDocument/2006/relationships/image" Target="../media/image6.png"/><Relationship Id="rId6" Type="http://schemas.openxmlformats.org/officeDocument/2006/relationships/image" Target="../media/image20.png"/><Relationship Id="rId7" Type="http://schemas.openxmlformats.org/officeDocument/2006/relationships/image" Target="../media/image9.png"/><Relationship Id="rId8"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s://www.youtube.com/playlist?list=PLQMrfmpalrDgVx1jrqivbNcAF5rqd_boo"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www.youtube.com/watch?v=JE-HQFMu3vM" TargetMode="External"/><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www.youtube.com/watch?v=2DRIkePsiR4" TargetMode="External"/><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www.youtube.com/watch?v=pAyr4C72yrc" TargetMode="External"/><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21.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546300" y="0"/>
            <a:ext cx="7715261" cy="5143500"/>
          </a:xfrm>
          <a:prstGeom prst="rect">
            <a:avLst/>
          </a:prstGeom>
          <a:noFill/>
          <a:ln>
            <a:noFill/>
          </a:ln>
        </p:spPr>
      </p:pic>
      <p:sp>
        <p:nvSpPr>
          <p:cNvPr id="55" name="Google Shape;55;p13"/>
          <p:cNvSpPr txBox="1"/>
          <p:nvPr>
            <p:ph type="ctrTitle"/>
          </p:nvPr>
        </p:nvSpPr>
        <p:spPr>
          <a:xfrm>
            <a:off x="1892850" y="1760400"/>
            <a:ext cx="5358300" cy="1026900"/>
          </a:xfrm>
          <a:prstGeom prst="rect">
            <a:avLst/>
          </a:prstGeom>
          <a:solidFill>
            <a:schemeClr val="lt2"/>
          </a:solidFill>
        </p:spPr>
        <p:txBody>
          <a:bodyPr anchorCtr="0" anchor="b" bIns="91425" lIns="91425" spcFirstLastPara="1" rIns="91425" wrap="square" tIns="91425">
            <a:noAutofit/>
          </a:bodyPr>
          <a:lstStyle/>
          <a:p>
            <a:pPr indent="0" lvl="0" marL="0" rtl="0" algn="ctr">
              <a:spcBef>
                <a:spcPts val="0"/>
              </a:spcBef>
              <a:spcAft>
                <a:spcPts val="0"/>
              </a:spcAft>
              <a:buNone/>
            </a:pPr>
            <a:r>
              <a:rPr lang="en"/>
              <a:t>Tiny Dancers</a:t>
            </a:r>
            <a:endParaRPr/>
          </a:p>
        </p:txBody>
      </p:sp>
      <p:sp>
        <p:nvSpPr>
          <p:cNvPr id="56" name="Google Shape;56;p13"/>
          <p:cNvSpPr txBox="1"/>
          <p:nvPr>
            <p:ph idx="1" type="subTitle"/>
          </p:nvPr>
        </p:nvSpPr>
        <p:spPr>
          <a:xfrm>
            <a:off x="1446050" y="2834125"/>
            <a:ext cx="6269700" cy="639000"/>
          </a:xfrm>
          <a:prstGeom prst="rect">
            <a:avLst/>
          </a:prstGeom>
          <a:solidFill>
            <a:schemeClr val="lt1"/>
          </a:solidFill>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rPr>
              <a:t>Diving into Plankton for Oceans Day! </a:t>
            </a:r>
            <a:endParaRPr>
              <a:solidFill>
                <a:schemeClr val="dk1"/>
              </a:solidFill>
            </a:endParaRPr>
          </a:p>
        </p:txBody>
      </p:sp>
      <p:sp>
        <p:nvSpPr>
          <p:cNvPr id="57" name="Google Shape;57;p13"/>
          <p:cNvSpPr txBox="1"/>
          <p:nvPr/>
        </p:nvSpPr>
        <p:spPr>
          <a:xfrm>
            <a:off x="8867400" y="2221100"/>
            <a:ext cx="914400" cy="4002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pic>
        <p:nvPicPr>
          <p:cNvPr descr="The watery world of phytoplankton and zooplankton is a daily drama—an ocean teeming with plants and animals. It’s the ocean like you’ve never seen it before. Shrink down as we enter the ocean microworld and discover the strange, the beautiful, the indispensable—plankton.&#10;&#10;Hey, teachers! Here’s a cheat sheet of what’s included in this episode of Microworlds:&#10;- What is plankton, the incredible diversity of plankton&#10;- Phytoplankton and zooplankton&#10;- Why are plankton important&#10;- When and where are plankton found in the ocean, life cycles&#10;- Gossamer worms, squat lobster, moon jellyfish&#10;&#10;We post our plankton finds on iNaturalist, an online community science platform for discovering, sharing, and learning about nature observations. Here are some of the organisms featured in this episode:&#10;- Gossamer worm (Tomopteris sp.): https://inaturalist.ca/observations/119507856&#10;- Moon jelly (Aurelia labiata) ephyra: https://inaturalist.ca/observations/105574883&#10;- Moon jelly polyps: https://inaturalist.ca/observations/92482767&#10;&#10;Find more of our plankton records and other biodiversity finds here: https://inaturalist.ca/people/HakaiInstitute &#10;&#10;This episode is part of our series Microworlds, where we shrink down and discover the wonderful lives of the tiny, the miniature, the microworlds.&#10;&#10;Produced by Josh Silberg and Meigan Henry&#10;Written by Josh Silberg&#10;Edited by Kristina Blanchflower&#10;Videography by Bennett Whitnell and Grant Callegari&#10;Voice-over by Kristina Blanchflower&#10;Miscroscopy/Scientific team: Alana Closs, Noriko Okamoto, Tyrel Froese, Kyle Hall, and Faye Manning&#10;Additional footage by David Young from Victoria High School, Tavish Campbell, and Storyblocks" id="62" name="Google Shape;62;p14" title="Microworlds: Plankton 101">
            <a:hlinkClick r:id="rId3"/>
          </p:cNvPr>
          <p:cNvPicPr preferRelativeResize="0"/>
          <p:nvPr/>
        </p:nvPicPr>
        <p:blipFill>
          <a:blip r:embed="rId4">
            <a:alphaModFix/>
          </a:blip>
          <a:stretch>
            <a:fillRect/>
          </a:stretch>
        </p:blipFill>
        <p:spPr>
          <a:xfrm>
            <a:off x="96025" y="54013"/>
            <a:ext cx="8951942" cy="50354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
                                        </p:tgtEl>
                                        <p:attrNameLst>
                                          <p:attrName>style.visibility</p:attrName>
                                        </p:attrNameLst>
                                      </p:cBhvr>
                                      <p:to>
                                        <p:strVal val="visible"/>
                                      </p:to>
                                    </p:set>
                                    <p:animEffect filter="fade" transition="in">
                                      <p:cBhvr>
                                        <p:cTn dur="1000"/>
                                        <p:tgtEl>
                                          <p:spTgt spid="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pic>
        <p:nvPicPr>
          <p:cNvPr descr="A game of survival with no places to hide. How do plankton defend themselves when getting caught means you pay the ultimate price?&#10;&#10;Hey, teachers! Here’s a cheat sheet of what’s included in this episode of Microworlds:&#10;- Plankton, zooplankton, phytoplankton&#10;- Predators and prey&#10;- Defensive strategies (protective structures, taste, camouflage, feeding strategies)&#10;- Physical and behavioral adaptations to the environment&#10;- Light underwater in the deep ocean&#10;- Dinoflagellates, diatoms, porcelain crabs, amphipods, tomopteris&#10;&#10;We post our plankton finds on iNaturalist, an online community science platform for discovering, sharing, and learning about nature observations. Here are some of the organisms featured in this episode:&#10;- Amphipod (Primno abyssalis): https://inaturalist.ca/observations/119507761 &#10;- Gossamer worm (Tomopteris sp.): https://inaturalist.ca/observations/119507856&#10;&#10;Find more of our plankton records and other biodiversity finds here: https://inaturalist.ca/people/HakaiInstitute &#10;&#10;This episode is part of our series Microworlds, where we shrink down and discover the wonderful lives of the tiny, the miniature, the microworlds.&#10;&#10;Produced by Josh Silberg and Meigan Henry&#10;Written by Josh Silberg&#10;Edited by Bennett Whitnell&#10;Videography by Bennett Whitnell and Grant Callegari&#10;Voice-over by Kristina Blanchflower&#10;Microscopy/Scientific team: Alana Closs, Noriko Okamoto, Tyrel Froese, Faye Manning, and Kyle Hall&#10;Additional footage by Tavish Campbell and Storyblocks" id="67" name="Google Shape;67;p15" title="Microworlds: Surviving the Open Ocean">
            <a:hlinkClick r:id="rId3"/>
          </p:cNvPr>
          <p:cNvPicPr preferRelativeResize="0"/>
          <p:nvPr/>
        </p:nvPicPr>
        <p:blipFill>
          <a:blip r:embed="rId4">
            <a:alphaModFix/>
          </a:blip>
          <a:stretch>
            <a:fillRect/>
          </a:stretch>
        </p:blipFill>
        <p:spPr>
          <a:xfrm>
            <a:off x="117387" y="5"/>
            <a:ext cx="8909225" cy="501144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
                                        </p:tgtEl>
                                        <p:attrNameLst>
                                          <p:attrName>style.visibility</p:attrName>
                                        </p:attrNameLst>
                                      </p:cBhvr>
                                      <p:to>
                                        <p:strVal val="visible"/>
                                      </p:to>
                                    </p:set>
                                    <p:animEffect filter="fade" transition="in">
                                      <p:cBhvr>
                                        <p:cTn dur="1000"/>
                                        <p:tgtEl>
                                          <p:spTgt spid="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71" name="Shape 71"/>
        <p:cNvGrpSpPr/>
        <p:nvPr/>
      </p:nvGrpSpPr>
      <p:grpSpPr>
        <a:xfrm>
          <a:off x="0" y="0"/>
          <a:ext cx="0" cy="0"/>
          <a:chOff x="0" y="0"/>
          <a:chExt cx="0" cy="0"/>
        </a:xfrm>
      </p:grpSpPr>
      <p:sp>
        <p:nvSpPr>
          <p:cNvPr id="72" name="Google Shape;72;p16"/>
          <p:cNvSpPr txBox="1"/>
          <p:nvPr>
            <p:ph type="title"/>
          </p:nvPr>
        </p:nvSpPr>
        <p:spPr>
          <a:xfrm>
            <a:off x="925175" y="1753050"/>
            <a:ext cx="4938300" cy="2459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400"/>
              <a:t>Questions to Investigate:</a:t>
            </a:r>
            <a:endParaRPr sz="2400"/>
          </a:p>
          <a:p>
            <a:pPr indent="0" lvl="0" marL="0" rtl="0" algn="ctr">
              <a:spcBef>
                <a:spcPts val="0"/>
              </a:spcBef>
              <a:spcAft>
                <a:spcPts val="0"/>
              </a:spcAft>
              <a:buNone/>
            </a:pPr>
            <a:r>
              <a:t/>
            </a:r>
            <a:endParaRPr sz="2400"/>
          </a:p>
          <a:p>
            <a:pPr indent="-431800" lvl="0" marL="457200" rtl="0" algn="l">
              <a:spcBef>
                <a:spcPts val="0"/>
              </a:spcBef>
              <a:spcAft>
                <a:spcPts val="0"/>
              </a:spcAft>
              <a:buSzPts val="3200"/>
              <a:buChar char="●"/>
            </a:pPr>
            <a:r>
              <a:rPr lang="en" sz="3200"/>
              <a:t>What are plankton? </a:t>
            </a:r>
            <a:endParaRPr sz="3200"/>
          </a:p>
          <a:p>
            <a:pPr indent="-431800" lvl="0" marL="457200" rtl="0" algn="l">
              <a:spcBef>
                <a:spcPts val="0"/>
              </a:spcBef>
              <a:spcAft>
                <a:spcPts val="0"/>
              </a:spcAft>
              <a:buSzPts val="3200"/>
              <a:buChar char="●"/>
            </a:pPr>
            <a:r>
              <a:rPr lang="en" sz="3200"/>
              <a:t>If you were a plankter, what would you eat? </a:t>
            </a:r>
            <a:endParaRPr sz="3200"/>
          </a:p>
          <a:p>
            <a:pPr indent="-431800" lvl="0" marL="457200" rtl="0" algn="l">
              <a:spcBef>
                <a:spcPts val="0"/>
              </a:spcBef>
              <a:spcAft>
                <a:spcPts val="0"/>
              </a:spcAft>
              <a:buSzPts val="3200"/>
              <a:buChar char="●"/>
            </a:pPr>
            <a:r>
              <a:rPr lang="en" sz="3200"/>
              <a:t>How would you move?  </a:t>
            </a:r>
            <a:endParaRPr sz="3200"/>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pic>
        <p:nvPicPr>
          <p:cNvPr id="73" name="Google Shape;73;p16"/>
          <p:cNvPicPr preferRelativeResize="0"/>
          <p:nvPr/>
        </p:nvPicPr>
        <p:blipFill>
          <a:blip r:embed="rId3">
            <a:alphaModFix/>
          </a:blip>
          <a:stretch>
            <a:fillRect/>
          </a:stretch>
        </p:blipFill>
        <p:spPr>
          <a:xfrm>
            <a:off x="8310125" y="4816776"/>
            <a:ext cx="681475" cy="184225"/>
          </a:xfrm>
          <a:prstGeom prst="rect">
            <a:avLst/>
          </a:prstGeom>
          <a:noFill/>
          <a:ln>
            <a:noFill/>
          </a:ln>
        </p:spPr>
      </p:pic>
      <p:pic>
        <p:nvPicPr>
          <p:cNvPr id="74" name="Google Shape;74;p16"/>
          <p:cNvPicPr preferRelativeResize="0"/>
          <p:nvPr/>
        </p:nvPicPr>
        <p:blipFill rotWithShape="1">
          <a:blip r:embed="rId4">
            <a:alphaModFix/>
          </a:blip>
          <a:srcRect b="0" l="27804" r="28318" t="0"/>
          <a:stretch/>
        </p:blipFill>
        <p:spPr>
          <a:xfrm>
            <a:off x="5863475" y="414625"/>
            <a:ext cx="2733300" cy="36385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type="title"/>
          </p:nvPr>
        </p:nvSpPr>
        <p:spPr>
          <a:xfrm>
            <a:off x="1218150" y="2647950"/>
            <a:ext cx="67077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sz="2400"/>
          </a:p>
          <a:p>
            <a:pPr indent="-381000" lvl="0" marL="457200" rtl="0" algn="l">
              <a:spcBef>
                <a:spcPts val="0"/>
              </a:spcBef>
              <a:spcAft>
                <a:spcPts val="0"/>
              </a:spcAft>
              <a:buSzPts val="2400"/>
              <a:buChar char="❏"/>
            </a:pPr>
            <a:r>
              <a:rPr lang="en" sz="2400"/>
              <a:t>I can think critically about what features help an organism survive in the ocean.</a:t>
            </a:r>
            <a:endParaRPr sz="2400"/>
          </a:p>
          <a:p>
            <a:pPr indent="-381000" lvl="0" marL="457200" rtl="0" algn="l">
              <a:spcBef>
                <a:spcPts val="0"/>
              </a:spcBef>
              <a:spcAft>
                <a:spcPts val="0"/>
              </a:spcAft>
              <a:buSzPts val="2400"/>
              <a:buChar char="❏"/>
            </a:pPr>
            <a:r>
              <a:rPr lang="en" sz="2400"/>
              <a:t>I can differentiate between a zooplankton and a phytoplankton.</a:t>
            </a:r>
            <a:endParaRPr sz="2400"/>
          </a:p>
          <a:p>
            <a:pPr indent="-381000" lvl="0" marL="457200" rtl="0" algn="l">
              <a:spcBef>
                <a:spcPts val="0"/>
              </a:spcBef>
              <a:spcAft>
                <a:spcPts val="0"/>
              </a:spcAft>
              <a:buSzPts val="2400"/>
              <a:buChar char="❏"/>
            </a:pPr>
            <a:r>
              <a:rPr lang="en" sz="2400"/>
              <a:t>I can describe an autotroph and a heterotroph.</a:t>
            </a:r>
            <a:endParaRPr sz="2400"/>
          </a:p>
          <a:p>
            <a:pPr indent="0" lvl="0" marL="0" rtl="0" algn="ctr">
              <a:spcBef>
                <a:spcPts val="0"/>
              </a:spcBef>
              <a:spcAft>
                <a:spcPts val="0"/>
              </a:spcAft>
              <a:buNone/>
            </a:pPr>
            <a:r>
              <a:t/>
            </a:r>
            <a:endParaRPr sz="4800"/>
          </a:p>
        </p:txBody>
      </p:sp>
      <p:pic>
        <p:nvPicPr>
          <p:cNvPr id="80" name="Google Shape;80;p17"/>
          <p:cNvPicPr preferRelativeResize="0"/>
          <p:nvPr/>
        </p:nvPicPr>
        <p:blipFill>
          <a:blip r:embed="rId3">
            <a:alphaModFix/>
          </a:blip>
          <a:stretch>
            <a:fillRect/>
          </a:stretch>
        </p:blipFill>
        <p:spPr>
          <a:xfrm rot="540439">
            <a:off x="7989720" y="191673"/>
            <a:ext cx="955610" cy="929329"/>
          </a:xfrm>
          <a:prstGeom prst="rect">
            <a:avLst/>
          </a:prstGeom>
          <a:noFill/>
          <a:ln>
            <a:noFill/>
          </a:ln>
        </p:spPr>
      </p:pic>
      <p:pic>
        <p:nvPicPr>
          <p:cNvPr descr="Distance Learning Resources / Google Classroom" id="81" name="Google Shape;81;p17"/>
          <p:cNvPicPr preferRelativeResize="0"/>
          <p:nvPr/>
        </p:nvPicPr>
        <p:blipFill rotWithShape="1">
          <a:blip r:embed="rId4">
            <a:alphaModFix/>
          </a:blip>
          <a:srcRect b="30065" l="0" r="0" t="0"/>
          <a:stretch/>
        </p:blipFill>
        <p:spPr>
          <a:xfrm rot="364555">
            <a:off x="8024739" y="594928"/>
            <a:ext cx="885573" cy="409603"/>
          </a:xfrm>
          <a:prstGeom prst="rect">
            <a:avLst/>
          </a:prstGeom>
          <a:noFill/>
          <a:ln>
            <a:noFill/>
          </a:ln>
        </p:spPr>
      </p:pic>
      <p:sp>
        <p:nvSpPr>
          <p:cNvPr id="82" name="Google Shape;82;p17"/>
          <p:cNvSpPr txBox="1"/>
          <p:nvPr/>
        </p:nvSpPr>
        <p:spPr>
          <a:xfrm>
            <a:off x="0" y="381000"/>
            <a:ext cx="9076200" cy="954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600">
                <a:solidFill>
                  <a:schemeClr val="dk1"/>
                </a:solidFill>
                <a:latin typeface="Chelsea Market"/>
                <a:ea typeface="Chelsea Market"/>
                <a:cs typeface="Chelsea Market"/>
                <a:sym typeface="Chelsea Market"/>
              </a:rPr>
              <a:t>Learning Goals</a:t>
            </a:r>
            <a:endParaRPr sz="3600">
              <a:solidFill>
                <a:schemeClr val="dk1"/>
              </a:solidFill>
              <a:latin typeface="Chelsea Market"/>
              <a:ea typeface="Chelsea Market"/>
              <a:cs typeface="Chelsea Market"/>
              <a:sym typeface="Chelsea Market"/>
            </a:endParaRPr>
          </a:p>
          <a:p>
            <a:pPr indent="0" lvl="0" marL="0" rtl="0" algn="ctr">
              <a:spcBef>
                <a:spcPts val="0"/>
              </a:spcBef>
              <a:spcAft>
                <a:spcPts val="0"/>
              </a:spcAft>
              <a:buNone/>
            </a:pPr>
            <a:r>
              <a:rPr lang="en">
                <a:solidFill>
                  <a:schemeClr val="dk1"/>
                </a:solidFill>
                <a:latin typeface="Chelsea Market"/>
                <a:ea typeface="Chelsea Market"/>
                <a:cs typeface="Chelsea Market"/>
                <a:sym typeface="Chelsea Market"/>
              </a:rPr>
              <a:t>Choose 1 to Focus on Today </a:t>
            </a:r>
            <a:endParaRPr>
              <a:solidFill>
                <a:schemeClr val="dk1"/>
              </a:solidFill>
              <a:latin typeface="Chelsea Market"/>
              <a:ea typeface="Chelsea Market"/>
              <a:cs typeface="Chelsea Market"/>
              <a:sym typeface="Chelsea Market"/>
            </a:endParaRPr>
          </a:p>
        </p:txBody>
      </p:sp>
      <p:pic>
        <p:nvPicPr>
          <p:cNvPr id="83" name="Google Shape;83;p17"/>
          <p:cNvPicPr preferRelativeResize="0"/>
          <p:nvPr/>
        </p:nvPicPr>
        <p:blipFill>
          <a:blip r:embed="rId5">
            <a:alphaModFix/>
          </a:blip>
          <a:stretch>
            <a:fillRect/>
          </a:stretch>
        </p:blipFill>
        <p:spPr>
          <a:xfrm>
            <a:off x="582475" y="1519575"/>
            <a:ext cx="424024" cy="424024"/>
          </a:xfrm>
          <a:prstGeom prst="rect">
            <a:avLst/>
          </a:prstGeom>
          <a:noFill/>
          <a:ln>
            <a:noFill/>
          </a:ln>
        </p:spPr>
      </p:pic>
      <p:pic>
        <p:nvPicPr>
          <p:cNvPr id="84" name="Google Shape;84;p17"/>
          <p:cNvPicPr preferRelativeResize="0"/>
          <p:nvPr/>
        </p:nvPicPr>
        <p:blipFill>
          <a:blip r:embed="rId5">
            <a:alphaModFix/>
          </a:blip>
          <a:stretch>
            <a:fillRect/>
          </a:stretch>
        </p:blipFill>
        <p:spPr>
          <a:xfrm>
            <a:off x="2871625" y="964225"/>
            <a:ext cx="330300" cy="330300"/>
          </a:xfrm>
          <a:prstGeom prst="rect">
            <a:avLst/>
          </a:prstGeom>
          <a:noFill/>
          <a:ln>
            <a:noFill/>
          </a:ln>
        </p:spPr>
      </p:pic>
      <p:pic>
        <p:nvPicPr>
          <p:cNvPr id="85" name="Google Shape;85;p17"/>
          <p:cNvPicPr preferRelativeResize="0"/>
          <p:nvPr/>
        </p:nvPicPr>
        <p:blipFill>
          <a:blip r:embed="rId5">
            <a:alphaModFix/>
          </a:blip>
          <a:stretch>
            <a:fillRect/>
          </a:stretch>
        </p:blipFill>
        <p:spPr>
          <a:xfrm>
            <a:off x="582475" y="2281575"/>
            <a:ext cx="424024" cy="424024"/>
          </a:xfrm>
          <a:prstGeom prst="rect">
            <a:avLst/>
          </a:prstGeom>
          <a:noFill/>
          <a:ln>
            <a:noFill/>
          </a:ln>
        </p:spPr>
      </p:pic>
      <p:pic>
        <p:nvPicPr>
          <p:cNvPr id="86" name="Google Shape;86;p17"/>
          <p:cNvPicPr preferRelativeResize="0"/>
          <p:nvPr/>
        </p:nvPicPr>
        <p:blipFill>
          <a:blip r:embed="rId5">
            <a:alphaModFix/>
          </a:blip>
          <a:stretch>
            <a:fillRect/>
          </a:stretch>
        </p:blipFill>
        <p:spPr>
          <a:xfrm>
            <a:off x="582475" y="3043575"/>
            <a:ext cx="424024" cy="424025"/>
          </a:xfrm>
          <a:prstGeom prst="rect">
            <a:avLst/>
          </a:prstGeom>
          <a:noFill/>
          <a:ln>
            <a:noFill/>
          </a:ln>
        </p:spPr>
      </p:pic>
      <p:pic>
        <p:nvPicPr>
          <p:cNvPr id="87" name="Google Shape;87;p17"/>
          <p:cNvPicPr preferRelativeResize="0"/>
          <p:nvPr/>
        </p:nvPicPr>
        <p:blipFill>
          <a:blip r:embed="rId6">
            <a:alphaModFix/>
          </a:blip>
          <a:stretch>
            <a:fillRect/>
          </a:stretch>
        </p:blipFill>
        <p:spPr>
          <a:xfrm>
            <a:off x="8310125" y="4816776"/>
            <a:ext cx="681475" cy="1842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8"/>
          <p:cNvSpPr txBox="1"/>
          <p:nvPr/>
        </p:nvSpPr>
        <p:spPr>
          <a:xfrm>
            <a:off x="2716175" y="220550"/>
            <a:ext cx="41250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a:latin typeface="Comfortaa"/>
                <a:ea typeface="Comfortaa"/>
                <a:cs typeface="Comfortaa"/>
                <a:sym typeface="Comfortaa"/>
              </a:rPr>
              <a:t>Phytoplankton Examples </a:t>
            </a:r>
            <a:endParaRPr sz="2100">
              <a:latin typeface="Comfortaa"/>
              <a:ea typeface="Comfortaa"/>
              <a:cs typeface="Comfortaa"/>
              <a:sym typeface="Comfortaa"/>
            </a:endParaRPr>
          </a:p>
        </p:txBody>
      </p:sp>
      <p:pic>
        <p:nvPicPr>
          <p:cNvPr id="93" name="Google Shape;93;p18"/>
          <p:cNvPicPr preferRelativeResize="0"/>
          <p:nvPr/>
        </p:nvPicPr>
        <p:blipFill>
          <a:blip r:embed="rId3">
            <a:alphaModFix/>
          </a:blip>
          <a:stretch>
            <a:fillRect/>
          </a:stretch>
        </p:blipFill>
        <p:spPr>
          <a:xfrm>
            <a:off x="229425" y="1142813"/>
            <a:ext cx="2685050" cy="1756475"/>
          </a:xfrm>
          <a:prstGeom prst="rect">
            <a:avLst/>
          </a:prstGeom>
          <a:noFill/>
          <a:ln>
            <a:noFill/>
          </a:ln>
        </p:spPr>
      </p:pic>
      <p:sp>
        <p:nvSpPr>
          <p:cNvPr id="94" name="Google Shape;94;p18"/>
          <p:cNvSpPr txBox="1"/>
          <p:nvPr/>
        </p:nvSpPr>
        <p:spPr>
          <a:xfrm>
            <a:off x="503300" y="3061900"/>
            <a:ext cx="14085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100">
                <a:solidFill>
                  <a:schemeClr val="dk1"/>
                </a:solidFill>
                <a:latin typeface="Comfortaa"/>
                <a:ea typeface="Comfortaa"/>
                <a:cs typeface="Comfortaa"/>
                <a:sym typeface="Comfortaa"/>
              </a:rPr>
              <a:t>Diatoms</a:t>
            </a:r>
            <a:endParaRPr sz="2100">
              <a:latin typeface="Comfortaa"/>
              <a:ea typeface="Comfortaa"/>
              <a:cs typeface="Comfortaa"/>
              <a:sym typeface="Comfortaa"/>
            </a:endParaRPr>
          </a:p>
        </p:txBody>
      </p:sp>
      <p:sp>
        <p:nvSpPr>
          <p:cNvPr id="95" name="Google Shape;95;p18"/>
          <p:cNvSpPr txBox="1"/>
          <p:nvPr/>
        </p:nvSpPr>
        <p:spPr>
          <a:xfrm>
            <a:off x="137750" y="2811375"/>
            <a:ext cx="27315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00"/>
              <a:t>https://moticmicroscopes.com/blogs/articles/diatoms-nature-s-jewels-viewed-with-a-microscope</a:t>
            </a:r>
            <a:endParaRPr sz="500"/>
          </a:p>
        </p:txBody>
      </p:sp>
      <p:pic>
        <p:nvPicPr>
          <p:cNvPr id="96" name="Google Shape;96;p18"/>
          <p:cNvPicPr preferRelativeResize="0"/>
          <p:nvPr/>
        </p:nvPicPr>
        <p:blipFill>
          <a:blip r:embed="rId4">
            <a:alphaModFix/>
          </a:blip>
          <a:stretch>
            <a:fillRect/>
          </a:stretch>
        </p:blipFill>
        <p:spPr>
          <a:xfrm>
            <a:off x="3107225" y="1014025"/>
            <a:ext cx="2929550" cy="2014050"/>
          </a:xfrm>
          <a:prstGeom prst="rect">
            <a:avLst/>
          </a:prstGeom>
          <a:noFill/>
          <a:ln>
            <a:noFill/>
          </a:ln>
        </p:spPr>
      </p:pic>
      <p:sp>
        <p:nvSpPr>
          <p:cNvPr id="97" name="Google Shape;97;p18"/>
          <p:cNvSpPr txBox="1"/>
          <p:nvPr/>
        </p:nvSpPr>
        <p:spPr>
          <a:xfrm>
            <a:off x="3389650" y="3150075"/>
            <a:ext cx="23220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a:solidFill>
                  <a:schemeClr val="dk1"/>
                </a:solidFill>
                <a:latin typeface="Comfortaa"/>
                <a:ea typeface="Comfortaa"/>
                <a:cs typeface="Comfortaa"/>
                <a:sym typeface="Comfortaa"/>
              </a:rPr>
              <a:t>Dinoflagellates</a:t>
            </a:r>
            <a:endParaRPr sz="2100">
              <a:latin typeface="Comfortaa"/>
              <a:ea typeface="Comfortaa"/>
              <a:cs typeface="Comfortaa"/>
              <a:sym typeface="Comfortaa"/>
            </a:endParaRPr>
          </a:p>
        </p:txBody>
      </p:sp>
      <p:sp>
        <p:nvSpPr>
          <p:cNvPr id="98" name="Google Shape;98;p18"/>
          <p:cNvSpPr txBox="1"/>
          <p:nvPr/>
        </p:nvSpPr>
        <p:spPr>
          <a:xfrm>
            <a:off x="3412925" y="2951050"/>
            <a:ext cx="27315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00"/>
              <a:t>https://byjus.com/neet/dinoflagellates/</a:t>
            </a:r>
            <a:endParaRPr sz="500"/>
          </a:p>
          <a:p>
            <a:pPr indent="0" lvl="0" marL="0" rtl="0" algn="l">
              <a:spcBef>
                <a:spcPts val="0"/>
              </a:spcBef>
              <a:spcAft>
                <a:spcPts val="0"/>
              </a:spcAft>
              <a:buNone/>
            </a:pPr>
            <a:r>
              <a:t/>
            </a:r>
            <a:endParaRPr sz="500"/>
          </a:p>
        </p:txBody>
      </p:sp>
      <p:pic>
        <p:nvPicPr>
          <p:cNvPr id="99" name="Google Shape;99;p18"/>
          <p:cNvPicPr preferRelativeResize="0"/>
          <p:nvPr/>
        </p:nvPicPr>
        <p:blipFill>
          <a:blip r:embed="rId5">
            <a:alphaModFix/>
          </a:blip>
          <a:stretch>
            <a:fillRect/>
          </a:stretch>
        </p:blipFill>
        <p:spPr>
          <a:xfrm>
            <a:off x="6229525" y="936738"/>
            <a:ext cx="2357599" cy="2953350"/>
          </a:xfrm>
          <a:prstGeom prst="rect">
            <a:avLst/>
          </a:prstGeom>
          <a:noFill/>
          <a:ln>
            <a:noFill/>
          </a:ln>
        </p:spPr>
      </p:pic>
      <p:sp>
        <p:nvSpPr>
          <p:cNvPr id="100" name="Google Shape;100;p18"/>
          <p:cNvSpPr txBox="1"/>
          <p:nvPr/>
        </p:nvSpPr>
        <p:spPr>
          <a:xfrm>
            <a:off x="6229525" y="3927225"/>
            <a:ext cx="26850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a:solidFill>
                  <a:schemeClr val="dk1"/>
                </a:solidFill>
                <a:latin typeface="Comfortaa"/>
                <a:ea typeface="Comfortaa"/>
                <a:cs typeface="Comfortaa"/>
                <a:sym typeface="Comfortaa"/>
              </a:rPr>
              <a:t>Coccolithophores</a:t>
            </a:r>
            <a:endParaRPr sz="2100">
              <a:latin typeface="Comfortaa"/>
              <a:ea typeface="Comfortaa"/>
              <a:cs typeface="Comfortaa"/>
              <a:sym typeface="Comforta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9"/>
          <p:cNvSpPr txBox="1"/>
          <p:nvPr/>
        </p:nvSpPr>
        <p:spPr>
          <a:xfrm>
            <a:off x="2512950" y="246225"/>
            <a:ext cx="41181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a:latin typeface="Comfortaa"/>
                <a:ea typeface="Comfortaa"/>
                <a:cs typeface="Comfortaa"/>
                <a:sym typeface="Comfortaa"/>
              </a:rPr>
              <a:t>Zooplankton Examples</a:t>
            </a:r>
            <a:endParaRPr sz="2100">
              <a:latin typeface="Comfortaa"/>
              <a:ea typeface="Comfortaa"/>
              <a:cs typeface="Comfortaa"/>
              <a:sym typeface="Comfortaa"/>
            </a:endParaRPr>
          </a:p>
        </p:txBody>
      </p:sp>
      <p:pic>
        <p:nvPicPr>
          <p:cNvPr id="106" name="Google Shape;106;p19"/>
          <p:cNvPicPr preferRelativeResize="0"/>
          <p:nvPr/>
        </p:nvPicPr>
        <p:blipFill rotWithShape="1">
          <a:blip r:embed="rId3">
            <a:alphaModFix/>
          </a:blip>
          <a:srcRect b="11326" l="7582" r="5558" t="5994"/>
          <a:stretch/>
        </p:blipFill>
        <p:spPr>
          <a:xfrm>
            <a:off x="72100" y="754113"/>
            <a:ext cx="2806674" cy="1780951"/>
          </a:xfrm>
          <a:prstGeom prst="rect">
            <a:avLst/>
          </a:prstGeom>
          <a:noFill/>
          <a:ln>
            <a:noFill/>
          </a:ln>
        </p:spPr>
      </p:pic>
      <p:sp>
        <p:nvSpPr>
          <p:cNvPr id="107" name="Google Shape;107;p19"/>
          <p:cNvSpPr txBox="1"/>
          <p:nvPr/>
        </p:nvSpPr>
        <p:spPr>
          <a:xfrm>
            <a:off x="72100" y="2580975"/>
            <a:ext cx="19938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Comfortaa"/>
                <a:ea typeface="Comfortaa"/>
                <a:cs typeface="Comfortaa"/>
                <a:sym typeface="Comfortaa"/>
              </a:rPr>
              <a:t>Zoea - crab larvae</a:t>
            </a:r>
            <a:endParaRPr sz="1500">
              <a:latin typeface="Comfortaa"/>
              <a:ea typeface="Comfortaa"/>
              <a:cs typeface="Comfortaa"/>
              <a:sym typeface="Comfortaa"/>
            </a:endParaRPr>
          </a:p>
        </p:txBody>
      </p:sp>
      <p:pic>
        <p:nvPicPr>
          <p:cNvPr id="108" name="Google Shape;108;p19"/>
          <p:cNvPicPr preferRelativeResize="0"/>
          <p:nvPr/>
        </p:nvPicPr>
        <p:blipFill rotWithShape="1">
          <a:blip r:embed="rId4">
            <a:alphaModFix/>
          </a:blip>
          <a:srcRect b="8290" l="13845" r="0" t="0"/>
          <a:stretch/>
        </p:blipFill>
        <p:spPr>
          <a:xfrm>
            <a:off x="3005000" y="754125"/>
            <a:ext cx="2620500" cy="1927000"/>
          </a:xfrm>
          <a:prstGeom prst="rect">
            <a:avLst/>
          </a:prstGeom>
          <a:noFill/>
          <a:ln>
            <a:noFill/>
          </a:ln>
        </p:spPr>
      </p:pic>
      <p:sp>
        <p:nvSpPr>
          <p:cNvPr id="109" name="Google Shape;109;p19"/>
          <p:cNvSpPr txBox="1"/>
          <p:nvPr/>
        </p:nvSpPr>
        <p:spPr>
          <a:xfrm>
            <a:off x="3005000" y="2624225"/>
            <a:ext cx="10359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Comfortaa"/>
                <a:ea typeface="Comfortaa"/>
                <a:cs typeface="Comfortaa"/>
                <a:sym typeface="Comfortaa"/>
              </a:rPr>
              <a:t>Krill</a:t>
            </a:r>
            <a:endParaRPr sz="1500">
              <a:latin typeface="Comfortaa"/>
              <a:ea typeface="Comfortaa"/>
              <a:cs typeface="Comfortaa"/>
              <a:sym typeface="Comfortaa"/>
            </a:endParaRPr>
          </a:p>
        </p:txBody>
      </p:sp>
      <p:pic>
        <p:nvPicPr>
          <p:cNvPr id="110" name="Google Shape;110;p19"/>
          <p:cNvPicPr preferRelativeResize="0"/>
          <p:nvPr/>
        </p:nvPicPr>
        <p:blipFill>
          <a:blip r:embed="rId5">
            <a:alphaModFix/>
          </a:blip>
          <a:stretch>
            <a:fillRect/>
          </a:stretch>
        </p:blipFill>
        <p:spPr>
          <a:xfrm>
            <a:off x="5751725" y="754125"/>
            <a:ext cx="3231302" cy="1926998"/>
          </a:xfrm>
          <a:prstGeom prst="rect">
            <a:avLst/>
          </a:prstGeom>
          <a:noFill/>
          <a:ln>
            <a:noFill/>
          </a:ln>
        </p:spPr>
      </p:pic>
      <p:sp>
        <p:nvSpPr>
          <p:cNvPr id="111" name="Google Shape;111;p19"/>
          <p:cNvSpPr txBox="1"/>
          <p:nvPr/>
        </p:nvSpPr>
        <p:spPr>
          <a:xfrm>
            <a:off x="5751725" y="2624225"/>
            <a:ext cx="18171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Comfortaa"/>
                <a:ea typeface="Comfortaa"/>
                <a:cs typeface="Comfortaa"/>
                <a:sym typeface="Comfortaa"/>
              </a:rPr>
              <a:t>Copepods</a:t>
            </a:r>
            <a:endParaRPr sz="1500">
              <a:latin typeface="Comfortaa"/>
              <a:ea typeface="Comfortaa"/>
              <a:cs typeface="Comfortaa"/>
              <a:sym typeface="Comfortaa"/>
            </a:endParaRPr>
          </a:p>
        </p:txBody>
      </p:sp>
      <p:pic>
        <p:nvPicPr>
          <p:cNvPr id="112" name="Google Shape;112;p19"/>
          <p:cNvPicPr preferRelativeResize="0"/>
          <p:nvPr/>
        </p:nvPicPr>
        <p:blipFill>
          <a:blip r:embed="rId6">
            <a:alphaModFix/>
          </a:blip>
          <a:stretch>
            <a:fillRect/>
          </a:stretch>
        </p:blipFill>
        <p:spPr>
          <a:xfrm>
            <a:off x="124297" y="2996471"/>
            <a:ext cx="2620499" cy="1746478"/>
          </a:xfrm>
          <a:prstGeom prst="rect">
            <a:avLst/>
          </a:prstGeom>
          <a:noFill/>
          <a:ln>
            <a:noFill/>
          </a:ln>
        </p:spPr>
      </p:pic>
      <p:sp>
        <p:nvSpPr>
          <p:cNvPr id="113" name="Google Shape;113;p19"/>
          <p:cNvSpPr txBox="1"/>
          <p:nvPr/>
        </p:nvSpPr>
        <p:spPr>
          <a:xfrm>
            <a:off x="437650" y="4742950"/>
            <a:ext cx="19938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Comfortaa"/>
                <a:ea typeface="Comfortaa"/>
                <a:cs typeface="Comfortaa"/>
                <a:sym typeface="Comfortaa"/>
              </a:rPr>
              <a:t>Jellyfish</a:t>
            </a:r>
            <a:endParaRPr sz="1500">
              <a:latin typeface="Comfortaa"/>
              <a:ea typeface="Comfortaa"/>
              <a:cs typeface="Comfortaa"/>
              <a:sym typeface="Comfortaa"/>
            </a:endParaRPr>
          </a:p>
        </p:txBody>
      </p:sp>
      <p:sp>
        <p:nvSpPr>
          <p:cNvPr id="114" name="Google Shape;114;p19"/>
          <p:cNvSpPr txBox="1"/>
          <p:nvPr/>
        </p:nvSpPr>
        <p:spPr>
          <a:xfrm>
            <a:off x="62200" y="4670850"/>
            <a:ext cx="27447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00"/>
              <a:t>https://www.scientificamerican.com/article/see-iridescent-jellyfish-and-glowing-wonders-of-the-sea-in-world-oceans-day-photos/</a:t>
            </a:r>
            <a:endParaRPr sz="400"/>
          </a:p>
        </p:txBody>
      </p:sp>
      <p:pic>
        <p:nvPicPr>
          <p:cNvPr id="115" name="Google Shape;115;p19"/>
          <p:cNvPicPr preferRelativeResize="0"/>
          <p:nvPr/>
        </p:nvPicPr>
        <p:blipFill>
          <a:blip r:embed="rId7">
            <a:alphaModFix/>
          </a:blip>
          <a:stretch>
            <a:fillRect/>
          </a:stretch>
        </p:blipFill>
        <p:spPr>
          <a:xfrm>
            <a:off x="2991762" y="2998675"/>
            <a:ext cx="2575108" cy="1742076"/>
          </a:xfrm>
          <a:prstGeom prst="rect">
            <a:avLst/>
          </a:prstGeom>
          <a:noFill/>
          <a:ln>
            <a:noFill/>
          </a:ln>
        </p:spPr>
      </p:pic>
      <p:sp>
        <p:nvSpPr>
          <p:cNvPr id="116" name="Google Shape;116;p19"/>
          <p:cNvSpPr txBox="1"/>
          <p:nvPr/>
        </p:nvSpPr>
        <p:spPr>
          <a:xfrm>
            <a:off x="3005000" y="4670850"/>
            <a:ext cx="2744700" cy="24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00"/>
              <a:t>https://www.scientificamerican.com/article/fantastic-sea-creatures-photographed-up-close-and-personal/</a:t>
            </a:r>
            <a:endParaRPr sz="400"/>
          </a:p>
        </p:txBody>
      </p:sp>
      <p:sp>
        <p:nvSpPr>
          <p:cNvPr id="117" name="Google Shape;117;p19"/>
          <p:cNvSpPr txBox="1"/>
          <p:nvPr/>
        </p:nvSpPr>
        <p:spPr>
          <a:xfrm>
            <a:off x="2991775" y="4742950"/>
            <a:ext cx="19938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Comfortaa"/>
                <a:ea typeface="Comfortaa"/>
                <a:cs typeface="Comfortaa"/>
                <a:sym typeface="Comfortaa"/>
              </a:rPr>
              <a:t>Sea Angel</a:t>
            </a:r>
            <a:endParaRPr sz="1500">
              <a:latin typeface="Comfortaa"/>
              <a:ea typeface="Comfortaa"/>
              <a:cs typeface="Comfortaa"/>
              <a:sym typeface="Comfortaa"/>
            </a:endParaRPr>
          </a:p>
        </p:txBody>
      </p:sp>
      <p:pic>
        <p:nvPicPr>
          <p:cNvPr id="118" name="Google Shape;118;p19"/>
          <p:cNvPicPr preferRelativeResize="0"/>
          <p:nvPr/>
        </p:nvPicPr>
        <p:blipFill>
          <a:blip r:embed="rId8">
            <a:alphaModFix/>
          </a:blip>
          <a:stretch>
            <a:fillRect/>
          </a:stretch>
        </p:blipFill>
        <p:spPr>
          <a:xfrm rot="5400000">
            <a:off x="6052398" y="2667112"/>
            <a:ext cx="1803901" cy="2405202"/>
          </a:xfrm>
          <a:prstGeom prst="rect">
            <a:avLst/>
          </a:prstGeom>
          <a:noFill/>
          <a:ln>
            <a:noFill/>
          </a:ln>
        </p:spPr>
      </p:pic>
      <p:sp>
        <p:nvSpPr>
          <p:cNvPr id="119" name="Google Shape;119;p19"/>
          <p:cNvSpPr txBox="1"/>
          <p:nvPr/>
        </p:nvSpPr>
        <p:spPr>
          <a:xfrm>
            <a:off x="5813850" y="4742950"/>
            <a:ext cx="19938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Comfortaa"/>
                <a:ea typeface="Comfortaa"/>
                <a:cs typeface="Comfortaa"/>
                <a:sym typeface="Comfortaa"/>
              </a:rPr>
              <a:t>Ctenophore</a:t>
            </a:r>
            <a:endParaRPr sz="1500">
              <a:latin typeface="Comfortaa"/>
              <a:ea typeface="Comfortaa"/>
              <a:cs typeface="Comfortaa"/>
              <a:sym typeface="Comforta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0"/>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u="sng">
                <a:solidFill>
                  <a:schemeClr val="hlink"/>
                </a:solidFill>
                <a:hlinkClick r:id="rId3"/>
              </a:rPr>
              <a:t>Plankton Video Playlist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1"/>
          <p:cNvSpPr txBox="1"/>
          <p:nvPr/>
        </p:nvSpPr>
        <p:spPr>
          <a:xfrm>
            <a:off x="918950" y="2385800"/>
            <a:ext cx="7531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130" name="Google Shape;130;p21" title="PlanktonVid 1">
            <a:hlinkClick r:id="rId3"/>
          </p:cNvPr>
          <p:cNvPicPr preferRelativeResize="0"/>
          <p:nvPr/>
        </p:nvPicPr>
        <p:blipFill>
          <a:blip r:embed="rId4">
            <a:alphaModFix/>
          </a:blip>
          <a:stretch>
            <a:fillRect/>
          </a:stretch>
        </p:blipFill>
        <p:spPr>
          <a:xfrm>
            <a:off x="735488" y="639900"/>
            <a:ext cx="7673025" cy="4316075"/>
          </a:xfrm>
          <a:prstGeom prst="rect">
            <a:avLst/>
          </a:prstGeom>
          <a:noFill/>
          <a:ln>
            <a:noFill/>
          </a:ln>
        </p:spPr>
      </p:pic>
      <p:sp>
        <p:nvSpPr>
          <p:cNvPr id="131" name="Google Shape;131;p21"/>
          <p:cNvSpPr txBox="1"/>
          <p:nvPr>
            <p:ph type="title"/>
          </p:nvPr>
        </p:nvSpPr>
        <p:spPr>
          <a:xfrm>
            <a:off x="773500" y="0"/>
            <a:ext cx="7531200" cy="63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800"/>
              <a:t>Plankton from La Jolla under a microscope</a:t>
            </a:r>
            <a:endParaRPr sz="2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
                                        </p:tgtEl>
                                        <p:attrNameLst>
                                          <p:attrName>style.visibility</p:attrName>
                                        </p:attrNameLst>
                                      </p:cBhvr>
                                      <p:to>
                                        <p:strVal val="visible"/>
                                      </p:to>
                                    </p:set>
                                    <p:animEffect filter="fade" transition="in">
                                      <p:cBhvr>
                                        <p:cTn dur="1000"/>
                                        <p:tgtEl>
                                          <p:spTgt spid="1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id="136" name="Google Shape;136;p22" title="PlanktonVid 2">
            <a:hlinkClick r:id="rId3"/>
          </p:cNvPr>
          <p:cNvPicPr preferRelativeResize="0"/>
          <p:nvPr/>
        </p:nvPicPr>
        <p:blipFill>
          <a:blip r:embed="rId4">
            <a:alphaModFix/>
          </a:blip>
          <a:stretch>
            <a:fillRect/>
          </a:stretch>
        </p:blipFill>
        <p:spPr>
          <a:xfrm>
            <a:off x="580775" y="482225"/>
            <a:ext cx="7982445" cy="4490125"/>
          </a:xfrm>
          <a:prstGeom prst="rect">
            <a:avLst/>
          </a:prstGeom>
          <a:noFill/>
          <a:ln>
            <a:noFill/>
          </a:ln>
        </p:spPr>
      </p:pic>
      <p:sp>
        <p:nvSpPr>
          <p:cNvPr id="137" name="Google Shape;137;p22"/>
          <p:cNvSpPr txBox="1"/>
          <p:nvPr>
            <p:ph type="title"/>
          </p:nvPr>
        </p:nvSpPr>
        <p:spPr>
          <a:xfrm>
            <a:off x="1111400" y="-34250"/>
            <a:ext cx="7032900" cy="63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800"/>
              <a:t>Plankton from La Jolla under a microscope</a:t>
            </a:r>
            <a:endParaRPr sz="28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3"/>
          <p:cNvSpPr txBox="1"/>
          <p:nvPr>
            <p:ph type="title"/>
          </p:nvPr>
        </p:nvSpPr>
        <p:spPr>
          <a:xfrm>
            <a:off x="577000" y="0"/>
            <a:ext cx="7873200" cy="63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800"/>
              <a:t>Plankton from La Jolla under a microscope</a:t>
            </a:r>
            <a:endParaRPr sz="2800"/>
          </a:p>
        </p:txBody>
      </p:sp>
      <p:pic>
        <p:nvPicPr>
          <p:cNvPr descr="Plankton collected at Scripps Institution of Oceanography, in April 2023 in La Jolla." id="143" name="Google Shape;143;p23" title="PlanktonVid 3">
            <a:hlinkClick r:id="rId3"/>
          </p:cNvPr>
          <p:cNvPicPr preferRelativeResize="0"/>
          <p:nvPr/>
        </p:nvPicPr>
        <p:blipFill>
          <a:blip r:embed="rId4">
            <a:alphaModFix/>
          </a:blip>
          <a:stretch>
            <a:fillRect/>
          </a:stretch>
        </p:blipFill>
        <p:spPr>
          <a:xfrm>
            <a:off x="577000" y="639900"/>
            <a:ext cx="7873200" cy="44286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4"/>
          <p:cNvSpPr txBox="1"/>
          <p:nvPr>
            <p:ph type="title"/>
          </p:nvPr>
        </p:nvSpPr>
        <p:spPr>
          <a:xfrm>
            <a:off x="464100" y="140225"/>
            <a:ext cx="7024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800">
                <a:latin typeface="Chelsea Market"/>
                <a:ea typeface="Chelsea Market"/>
                <a:cs typeface="Chelsea Market"/>
                <a:sym typeface="Chelsea Market"/>
              </a:rPr>
              <a:t>Exit Ticket</a:t>
            </a:r>
            <a:endParaRPr sz="3800">
              <a:latin typeface="Chelsea Market"/>
              <a:ea typeface="Chelsea Market"/>
              <a:cs typeface="Chelsea Market"/>
              <a:sym typeface="Chelsea Market"/>
            </a:endParaRPr>
          </a:p>
          <a:p>
            <a:pPr indent="0" lvl="0" marL="0" rtl="0" algn="ctr">
              <a:spcBef>
                <a:spcPts val="0"/>
              </a:spcBef>
              <a:spcAft>
                <a:spcPts val="0"/>
              </a:spcAft>
              <a:buNone/>
            </a:pPr>
            <a:r>
              <a:t/>
            </a:r>
            <a:endParaRPr/>
          </a:p>
        </p:txBody>
      </p:sp>
      <p:pic>
        <p:nvPicPr>
          <p:cNvPr id="149" name="Google Shape;149;p24"/>
          <p:cNvPicPr preferRelativeResize="0"/>
          <p:nvPr/>
        </p:nvPicPr>
        <p:blipFill>
          <a:blip r:embed="rId3">
            <a:alphaModFix/>
          </a:blip>
          <a:stretch>
            <a:fillRect/>
          </a:stretch>
        </p:blipFill>
        <p:spPr>
          <a:xfrm rot="540439">
            <a:off x="7989720" y="191673"/>
            <a:ext cx="955610" cy="929329"/>
          </a:xfrm>
          <a:prstGeom prst="rect">
            <a:avLst/>
          </a:prstGeom>
          <a:noFill/>
          <a:ln>
            <a:noFill/>
          </a:ln>
        </p:spPr>
      </p:pic>
      <p:pic>
        <p:nvPicPr>
          <p:cNvPr descr="Distance Learning Resources / Google Classroom" id="150" name="Google Shape;150;p24"/>
          <p:cNvPicPr preferRelativeResize="0"/>
          <p:nvPr/>
        </p:nvPicPr>
        <p:blipFill rotWithShape="1">
          <a:blip r:embed="rId4">
            <a:alphaModFix/>
          </a:blip>
          <a:srcRect b="30065" l="0" r="0" t="0"/>
          <a:stretch/>
        </p:blipFill>
        <p:spPr>
          <a:xfrm rot="364555">
            <a:off x="8024739" y="594928"/>
            <a:ext cx="885573" cy="409603"/>
          </a:xfrm>
          <a:prstGeom prst="rect">
            <a:avLst/>
          </a:prstGeom>
          <a:noFill/>
          <a:ln>
            <a:noFill/>
          </a:ln>
        </p:spPr>
      </p:pic>
      <p:graphicFrame>
        <p:nvGraphicFramePr>
          <p:cNvPr id="151" name="Google Shape;151;p24"/>
          <p:cNvGraphicFramePr/>
          <p:nvPr/>
        </p:nvGraphicFramePr>
        <p:xfrm>
          <a:off x="265650" y="1633950"/>
          <a:ext cx="3000000" cy="3000000"/>
        </p:xfrm>
        <a:graphic>
          <a:graphicData uri="http://schemas.openxmlformats.org/drawingml/2006/table">
            <a:tbl>
              <a:tblPr>
                <a:noFill/>
                <a:tableStyleId>{7C1923AF-CCC0-4D40-8E43-819797733169}</a:tableStyleId>
              </a:tblPr>
              <a:tblGrid>
                <a:gridCol w="3233600"/>
                <a:gridCol w="1339600"/>
                <a:gridCol w="1265450"/>
                <a:gridCol w="1241375"/>
                <a:gridCol w="1359125"/>
              </a:tblGrid>
              <a:tr h="573825">
                <a:tc>
                  <a:txBody>
                    <a:bodyPr/>
                    <a:lstStyle/>
                    <a:p>
                      <a:pPr indent="0" lvl="0" marL="0" rtl="0" algn="l">
                        <a:lnSpc>
                          <a:spcPct val="115000"/>
                        </a:lnSpc>
                        <a:spcBef>
                          <a:spcPts val="1200"/>
                        </a:spcBef>
                        <a:spcAft>
                          <a:spcPts val="1200"/>
                        </a:spcAft>
                        <a:buNone/>
                      </a:pPr>
                      <a:r>
                        <a:rPr b="1" lang="en" sz="1100">
                          <a:latin typeface="Roboto"/>
                          <a:ea typeface="Roboto"/>
                          <a:cs typeface="Roboto"/>
                          <a:sym typeface="Roboto"/>
                        </a:rPr>
                        <a:t>Drag a Circle Over the Emoji That Best Shows How You Feel About Each Goal</a:t>
                      </a:r>
                      <a:endParaRPr b="1" sz="1100">
                        <a:latin typeface="Roboto"/>
                        <a:ea typeface="Roboto"/>
                        <a:cs typeface="Roboto"/>
                        <a:sym typeface="Roboto"/>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ctr">
                        <a:spcBef>
                          <a:spcPts val="0"/>
                        </a:spcBef>
                        <a:spcAft>
                          <a:spcPts val="0"/>
                        </a:spcAft>
                        <a:buNone/>
                      </a:pPr>
                      <a:r>
                        <a:t/>
                      </a:r>
                      <a:endParaRPr sz="2800"/>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2800"/>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2800"/>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2800"/>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88950">
                <a:tc>
                  <a:txBody>
                    <a:bodyPr/>
                    <a:lstStyle/>
                    <a:p>
                      <a:pPr indent="0" lvl="0" marL="0" rtl="0" algn="l">
                        <a:spcBef>
                          <a:spcPts val="0"/>
                        </a:spcBef>
                        <a:spcAft>
                          <a:spcPts val="0"/>
                        </a:spcAft>
                        <a:buNone/>
                      </a:pPr>
                      <a:r>
                        <a:rPr lang="en"/>
                        <a:t>I can think critically about what features help an organism survive in the ocean.</a:t>
                      </a:r>
                      <a:endParaRPr/>
                    </a:p>
                    <a:p>
                      <a:pPr indent="0" lvl="0" marL="0" rtl="0" algn="l">
                        <a:spcBef>
                          <a:spcPts val="0"/>
                        </a:spcBef>
                        <a:spcAft>
                          <a:spcPts val="0"/>
                        </a:spcAft>
                        <a:buNone/>
                      </a:pPr>
                      <a:r>
                        <a:t/>
                      </a:r>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Clr>
                          <a:schemeClr val="dk1"/>
                        </a:buClr>
                        <a:buSzPts val="1100"/>
                        <a:buFont typeface="Arial"/>
                        <a:buNone/>
                      </a:pPr>
                      <a:r>
                        <a:rPr lang="en" sz="2800">
                          <a:solidFill>
                            <a:schemeClr val="dk1"/>
                          </a:solidFill>
                        </a:rPr>
                        <a:t>🤔</a:t>
                      </a:r>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2800">
                          <a:solidFill>
                            <a:schemeClr val="dk1"/>
                          </a:solidFill>
                        </a:rPr>
                        <a:t>😐</a:t>
                      </a:r>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2800"/>
                        <a:t>🙂</a:t>
                      </a:r>
                      <a:endParaRPr sz="2800"/>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2800"/>
                        <a:t>🤩</a:t>
                      </a:r>
                      <a:endParaRPr sz="2800"/>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635350">
                <a:tc>
                  <a:txBody>
                    <a:bodyPr/>
                    <a:lstStyle/>
                    <a:p>
                      <a:pPr indent="0" lvl="0" marL="0" rtl="0" algn="l">
                        <a:spcBef>
                          <a:spcPts val="0"/>
                        </a:spcBef>
                        <a:spcAft>
                          <a:spcPts val="0"/>
                        </a:spcAft>
                        <a:buNone/>
                      </a:pPr>
                      <a:r>
                        <a:rPr lang="en"/>
                        <a:t>I can differentiate between a zooplankton and a phytoplankton.</a:t>
                      </a:r>
                      <a:endParaRPr/>
                    </a:p>
                    <a:p>
                      <a:pPr indent="0" lvl="0" marL="0" rtl="0" algn="l">
                        <a:spcBef>
                          <a:spcPts val="0"/>
                        </a:spcBef>
                        <a:spcAft>
                          <a:spcPts val="0"/>
                        </a:spcAft>
                        <a:buNone/>
                      </a:pPr>
                      <a:r>
                        <a:t/>
                      </a:r>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sz="2800"/>
                        <a:t>🤔</a:t>
                      </a:r>
                      <a:endParaRPr sz="2800"/>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2800"/>
                        <a:t>😐</a:t>
                      </a:r>
                      <a:endParaRPr sz="2800"/>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2800"/>
                        <a:t>🙂</a:t>
                      </a:r>
                      <a:endParaRPr sz="2800"/>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2800"/>
                        <a:t>🤩</a:t>
                      </a:r>
                      <a:endParaRPr sz="2800"/>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91450">
                <a:tc>
                  <a:txBody>
                    <a:bodyPr/>
                    <a:lstStyle/>
                    <a:p>
                      <a:pPr indent="0" lvl="0" marL="0" rtl="0" algn="l">
                        <a:spcBef>
                          <a:spcPts val="0"/>
                        </a:spcBef>
                        <a:spcAft>
                          <a:spcPts val="0"/>
                        </a:spcAft>
                        <a:buNone/>
                      </a:pPr>
                      <a:r>
                        <a:rPr lang="en"/>
                        <a:t>I can describe an autotroph and a heterotroph.</a:t>
                      </a:r>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sz="2800"/>
                        <a:t>🤔</a:t>
                      </a:r>
                      <a:endParaRPr sz="2800"/>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2800"/>
                        <a:t>😐</a:t>
                      </a:r>
                      <a:endParaRPr sz="2800"/>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2800"/>
                        <a:t>🙂</a:t>
                      </a:r>
                      <a:endParaRPr sz="2800"/>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2800"/>
                        <a:t>🤩</a:t>
                      </a:r>
                      <a:endParaRPr sz="2800"/>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152" name="Google Shape;152;p24"/>
          <p:cNvSpPr/>
          <p:nvPr/>
        </p:nvSpPr>
        <p:spPr>
          <a:xfrm>
            <a:off x="3737550" y="1816650"/>
            <a:ext cx="861600" cy="450300"/>
          </a:xfrm>
          <a:prstGeom prst="ellipse">
            <a:avLst/>
          </a:prstGeom>
          <a:noFill/>
          <a:ln cap="flat" cmpd="sng" w="762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4"/>
          <p:cNvSpPr/>
          <p:nvPr/>
        </p:nvSpPr>
        <p:spPr>
          <a:xfrm>
            <a:off x="5013700" y="1816650"/>
            <a:ext cx="861600" cy="450300"/>
          </a:xfrm>
          <a:prstGeom prst="ellipse">
            <a:avLst/>
          </a:prstGeom>
          <a:noFill/>
          <a:ln cap="flat" cmpd="sng" w="762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4"/>
          <p:cNvSpPr/>
          <p:nvPr/>
        </p:nvSpPr>
        <p:spPr>
          <a:xfrm>
            <a:off x="6310488" y="1816650"/>
            <a:ext cx="861600" cy="450300"/>
          </a:xfrm>
          <a:prstGeom prst="ellipse">
            <a:avLst/>
          </a:prstGeom>
          <a:noFill/>
          <a:ln cap="flat" cmpd="sng" w="762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4"/>
          <p:cNvSpPr/>
          <p:nvPr/>
        </p:nvSpPr>
        <p:spPr>
          <a:xfrm>
            <a:off x="7607300" y="1816650"/>
            <a:ext cx="861600" cy="450300"/>
          </a:xfrm>
          <a:prstGeom prst="ellipse">
            <a:avLst/>
          </a:prstGeom>
          <a:noFill/>
          <a:ln cap="flat" cmpd="sng" w="762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4"/>
          <p:cNvSpPr txBox="1"/>
          <p:nvPr/>
        </p:nvSpPr>
        <p:spPr>
          <a:xfrm>
            <a:off x="414750" y="4331650"/>
            <a:ext cx="2850900" cy="846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700">
                <a:solidFill>
                  <a:schemeClr val="dk1"/>
                </a:solidFill>
                <a:latin typeface="Chelsea Market"/>
                <a:ea typeface="Chelsea Market"/>
                <a:cs typeface="Chelsea Market"/>
                <a:sym typeface="Chelsea Market"/>
              </a:rPr>
              <a:t> </a:t>
            </a:r>
            <a:r>
              <a:rPr lang="en" sz="1600">
                <a:solidFill>
                  <a:schemeClr val="dk1"/>
                </a:solidFill>
              </a:rPr>
              <a:t>What support would you like to feel more successful?</a:t>
            </a:r>
            <a:endParaRPr sz="2700">
              <a:solidFill>
                <a:schemeClr val="dk1"/>
              </a:solidFill>
              <a:latin typeface="Chelsea Market"/>
              <a:ea typeface="Chelsea Market"/>
              <a:cs typeface="Chelsea Market"/>
              <a:sym typeface="Chelsea Market"/>
            </a:endParaRPr>
          </a:p>
        </p:txBody>
      </p:sp>
      <p:sp>
        <p:nvSpPr>
          <p:cNvPr id="157" name="Google Shape;157;p24"/>
          <p:cNvSpPr txBox="1"/>
          <p:nvPr/>
        </p:nvSpPr>
        <p:spPr>
          <a:xfrm>
            <a:off x="265650" y="872988"/>
            <a:ext cx="30000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Chelsea Market"/>
                <a:ea typeface="Chelsea Market"/>
                <a:cs typeface="Chelsea Market"/>
                <a:sym typeface="Chelsea Market"/>
              </a:rPr>
              <a:t> </a:t>
            </a:r>
            <a:r>
              <a:rPr lang="en" sz="1600"/>
              <a:t>What did you enjoy most about this lesson?</a:t>
            </a:r>
            <a:endParaRPr sz="1600"/>
          </a:p>
        </p:txBody>
      </p:sp>
      <p:sp>
        <p:nvSpPr>
          <p:cNvPr id="158" name="Google Shape;158;p24"/>
          <p:cNvSpPr txBox="1"/>
          <p:nvPr/>
        </p:nvSpPr>
        <p:spPr>
          <a:xfrm>
            <a:off x="3508125" y="1005125"/>
            <a:ext cx="4269900" cy="5541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p:txBody>
      </p:sp>
      <p:sp>
        <p:nvSpPr>
          <p:cNvPr id="159" name="Google Shape;159;p24"/>
          <p:cNvSpPr txBox="1"/>
          <p:nvPr/>
        </p:nvSpPr>
        <p:spPr>
          <a:xfrm>
            <a:off x="3508125" y="4513675"/>
            <a:ext cx="5196600" cy="5541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